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93" r:id="rId3"/>
    <p:sldId id="305" r:id="rId4"/>
    <p:sldId id="306" r:id="rId5"/>
    <p:sldId id="303" r:id="rId6"/>
    <p:sldId id="304" r:id="rId7"/>
    <p:sldId id="294" r:id="rId8"/>
    <p:sldId id="274" r:id="rId9"/>
    <p:sldId id="300" r:id="rId10"/>
    <p:sldId id="289" r:id="rId11"/>
    <p:sldId id="290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C"/>
    <a:srgbClr val="3D6AA1"/>
    <a:srgbClr val="00409E"/>
    <a:srgbClr val="0042A2"/>
    <a:srgbClr val="00317A"/>
    <a:srgbClr val="1D4575"/>
    <a:srgbClr val="2962A7"/>
    <a:srgbClr val="31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произошедших аварий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11072"/>
        <c:axId val="206213032"/>
      </c:barChart>
      <c:catAx>
        <c:axId val="2062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06213032"/>
        <c:crosses val="autoZero"/>
        <c:auto val="1"/>
        <c:lblAlgn val="ctr"/>
        <c:lblOffset val="100"/>
        <c:noMultiLvlLbl val="0"/>
      </c:catAx>
      <c:valAx>
        <c:axId val="206213032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0621107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217183196984256"/>
          <c:y val="5.59614606796381E-2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570343194190543E-2"/>
                  <c:y val="-8.2760236522771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96353190456464E-2"/>
                  <c:y val="-3.6431837319841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6213424"/>
        <c:axId val="206216560"/>
        <c:axId val="0"/>
      </c:bar3DChart>
      <c:catAx>
        <c:axId val="20621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06216560"/>
        <c:crosses val="autoZero"/>
        <c:auto val="1"/>
        <c:lblAlgn val="ctr"/>
        <c:lblOffset val="100"/>
        <c:noMultiLvlLbl val="0"/>
      </c:catAx>
      <c:valAx>
        <c:axId val="20621656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6213424"/>
        <c:crosses val="autoZero"/>
        <c:crossBetween val="between"/>
        <c:majorUnit val="100"/>
        <c:minorUnit val="5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768180333256957"/>
          <c:y val="0.14434430811985738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789166220497903E-2"/>
                  <c:y val="-7.68680450683053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96353190456464E-2"/>
                  <c:y val="-3.6431837319841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6213816"/>
        <c:axId val="206212640"/>
        <c:axId val="0"/>
      </c:bar3DChart>
      <c:catAx>
        <c:axId val="20621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06212640"/>
        <c:crosses val="autoZero"/>
        <c:auto val="1"/>
        <c:lblAlgn val="ctr"/>
        <c:lblOffset val="100"/>
        <c:noMultiLvlLbl val="0"/>
      </c:catAx>
      <c:valAx>
        <c:axId val="20621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6213816"/>
        <c:crosses val="autoZero"/>
        <c:crossBetween val="between"/>
        <c:majorUnit val="200"/>
        <c:minorUnit val="5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1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7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204864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2400" b="1" dirty="0" smtClean="0"/>
              <a:t>Основные </a:t>
            </a:r>
            <a:r>
              <a:rPr lang="ru-RU" sz="2400" b="1" dirty="0"/>
              <a:t>показатели надзорной деятельности по итогам </a:t>
            </a:r>
            <a:r>
              <a:rPr lang="ru-RU" sz="2400" b="1" dirty="0" smtClean="0"/>
              <a:t>2024 </a:t>
            </a:r>
            <a:r>
              <a:rPr lang="ru-RU" sz="2400" b="1" dirty="0"/>
              <a:t>года </a:t>
            </a:r>
            <a:r>
              <a:rPr lang="ru-RU" sz="2400" b="1" dirty="0" smtClean="0"/>
              <a:t>и </a:t>
            </a:r>
            <a:r>
              <a:rPr lang="ru-RU" sz="2400" b="1" dirty="0"/>
              <a:t>анализ аварийности на </a:t>
            </a:r>
            <a:r>
              <a:rPr lang="ru-RU" sz="2400" b="1" dirty="0" smtClean="0"/>
              <a:t>опасных производственных объектах </a:t>
            </a:r>
            <a:r>
              <a:rPr lang="ru-RU" sz="2400" b="1" dirty="0"/>
              <a:t>на которых используется оборудование, работающее под давлением более 0,07 МПа или при температуре нагрева воды более 115°С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9942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Москва, </a:t>
            </a:r>
          </a:p>
          <a:p>
            <a:pPr algn="ctr" eaLnBrk="0" hangingPunct="0">
              <a:defRPr/>
            </a:pPr>
            <a:r>
              <a:rPr kumimoji="1"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7 марта 2025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года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04800" y="458112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56792"/>
            <a:ext cx="8910638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Основные задачи на </a:t>
            </a: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2025 </a:t>
            </a: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год</a:t>
            </a:r>
            <a:endParaRPr lang="ru-RU" altLang="ru-RU" sz="2400" b="1" dirty="0"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50642" y="2004679"/>
            <a:ext cx="77859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связи с отменой плановых проверок объектов </a:t>
            </a:r>
            <a:r>
              <a:rPr lang="en-US" dirty="0"/>
              <a:t>III </a:t>
            </a:r>
            <a:r>
              <a:rPr lang="ru-RU" dirty="0"/>
              <a:t>класса опасности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10 марта </a:t>
            </a:r>
            <a:r>
              <a:rPr lang="ru-RU" dirty="0" smtClean="0"/>
              <a:t>2022, основными задачей отдела остается </a:t>
            </a:r>
            <a:r>
              <a:rPr lang="ru-RU" dirty="0"/>
              <a:t>профилактика аварийности и </a:t>
            </a:r>
            <a:r>
              <a:rPr lang="ru-RU" dirty="0" smtClean="0"/>
              <a:t>травматизма на </a:t>
            </a:r>
            <a:r>
              <a:rPr lang="ru-RU" dirty="0"/>
              <a:t>поднадзорных объектах, в том </a:t>
            </a:r>
            <a:r>
              <a:rPr lang="ru-RU" dirty="0" smtClean="0"/>
              <a:t>числе:</a:t>
            </a:r>
            <a:endParaRPr lang="ru-RU" dirty="0"/>
          </a:p>
          <a:p>
            <a:pPr algn="just"/>
            <a:r>
              <a:rPr lang="ru-RU" dirty="0"/>
              <a:t>- проведение ежеквартальных совещаний с поднадзорными организациями;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направление </a:t>
            </a:r>
            <a:r>
              <a:rPr lang="ru-RU" dirty="0"/>
              <a:t>информационных писем;</a:t>
            </a:r>
          </a:p>
          <a:p>
            <a:pPr algn="just"/>
            <a:r>
              <a:rPr lang="ru-RU" dirty="0"/>
              <a:t>- </a:t>
            </a:r>
            <a:r>
              <a:rPr lang="ru-RU" dirty="0" smtClean="0"/>
              <a:t> выдача </a:t>
            </a:r>
            <a:r>
              <a:rPr lang="ru-RU" dirty="0"/>
              <a:t>предостережений;</a:t>
            </a:r>
          </a:p>
          <a:p>
            <a:pPr algn="just"/>
            <a:r>
              <a:rPr lang="ru-RU" dirty="0" smtClean="0"/>
              <a:t>-  консультирование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принятие иных </a:t>
            </a:r>
            <a:r>
              <a:rPr lang="ru-RU" dirty="0"/>
              <a:t>мер направленных на недопущение нарушений требований промышленной </a:t>
            </a:r>
            <a:r>
              <a:rPr lang="ru-RU" dirty="0" smtClean="0"/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Проведение профилактических визитов;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риск-ориентированного подхода при осуществлении                             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контрольно-надзорных полномочий,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 также продолжение активного взаимодействия по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вопросам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соблюдения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требований промышленной 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администраций муниципальных образований, субъектов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Федерации, правоохранительных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органов 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органов прокуратуры.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6226224"/>
            <a:ext cx="790599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638673"/>
            <a:ext cx="87487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0929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556792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kumimoji="1" lang="ru-RU" sz="2100" b="1" dirty="0" smtClean="0">
              <a:ln w="1905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100" b="1" dirty="0">
                <a:ln w="1905"/>
                <a:cs typeface="Calibri" pitchFamily="34" charset="0"/>
              </a:rPr>
              <a:t>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 Статистические данные</a:t>
            </a:r>
          </a:p>
          <a:p>
            <a:pPr algn="ctr">
              <a:defRPr/>
            </a:pPr>
            <a:r>
              <a:rPr kumimoji="1" lang="ru-RU" sz="2100" b="1" dirty="0" smtClean="0">
                <a:ln w="1905"/>
                <a:cs typeface="Calibri" pitchFamily="34" charset="0"/>
              </a:rPr>
              <a:t>Объекты, на </a:t>
            </a:r>
            <a:r>
              <a:rPr kumimoji="1" lang="ru-RU" sz="2100" b="1" dirty="0">
                <a:ln w="1905"/>
                <a:cs typeface="Calibri" pitchFamily="34" charset="0"/>
              </a:rPr>
              <a:t>которых используется оборудование, работающее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под </a:t>
            </a:r>
            <a:r>
              <a:rPr kumimoji="1" lang="ru-RU" sz="2100" b="1" dirty="0">
                <a:ln w="1905"/>
                <a:cs typeface="Calibri" pitchFamily="34" charset="0"/>
              </a:rPr>
              <a:t>давлением более 0,07 МПа или при температуре нагрева воды более 115°С</a:t>
            </a:r>
          </a:p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endParaRPr lang="ru-RU" sz="2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18742" y="2757873"/>
            <a:ext cx="76497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2078 </a:t>
            </a:r>
          </a:p>
          <a:p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Поднадзорных ОПО 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3924,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из них</a:t>
            </a:r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17</a:t>
            </a:r>
            <a:endParaRPr lang="ru-RU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2336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1566 </a:t>
            </a:r>
            <a:endParaRPr lang="ru-RU" b="1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25539594"/>
              </p:ext>
            </p:extLst>
          </p:nvPr>
        </p:nvGraphicFramePr>
        <p:xfrm>
          <a:off x="2637766" y="4440128"/>
          <a:ext cx="4585570" cy="212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kumimoji="1" lang="ru-RU" sz="1400" b="1" dirty="0" smtClean="0">
                <a:latin typeface="Calibri" pitchFamily="34" charset="0"/>
                <a:cs typeface="Calibri" pitchFamily="34" charset="0"/>
              </a:rPr>
              <a:t>ё</a:t>
            </a:r>
            <a:endParaRPr kumimoji="1"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528637" y="1528764"/>
            <a:ext cx="8424936" cy="9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Авария в системе </a:t>
            </a:r>
            <a:r>
              <a:rPr lang="ru-RU" sz="18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теплоснабжения 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восточной части </a:t>
            </a:r>
            <a:r>
              <a:rPr lang="ru-RU" sz="18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микрорайона Климовск со стороны ж/д станции «Весенняя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 04.01.2024 в городском округе Подольск. Фото повреждений котельного и </a:t>
            </a:r>
            <a:r>
              <a:rPr lang="ru-RU" sz="18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теплосетевого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оборудования</a:t>
            </a:r>
            <a:endParaRPr lang="ru-RU" sz="18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74605" y="2883870"/>
            <a:ext cx="2278576" cy="1836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1340"/>
            <a:ext cx="1678924" cy="3174883"/>
          </a:xfrm>
          <a:prstGeom prst="rect">
            <a:avLst/>
          </a:prstGeom>
        </p:spPr>
      </p:pic>
      <p:pic>
        <p:nvPicPr>
          <p:cNvPr id="5" name="Повреждение тепловой сети на территории ЗАО КСПЗ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75703" y="2637544"/>
            <a:ext cx="2065809" cy="3650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62" y="2669879"/>
            <a:ext cx="2229744" cy="36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49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r>
              <a:rPr kumimoji="1" lang="ru-RU" sz="1400" b="1" dirty="0" smtClean="0">
                <a:latin typeface="Calibri" pitchFamily="34" charset="0"/>
                <a:cs typeface="Calibri" pitchFamily="34" charset="0"/>
              </a:rPr>
              <a:t>ё</a:t>
            </a:r>
            <a:endParaRPr kumimoji="1"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528637" y="1528764"/>
            <a:ext cx="8424936" cy="9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Авария в системе </a:t>
            </a:r>
            <a:r>
              <a:rPr lang="ru-RU" sz="18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теплоснабжения 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восточной части </a:t>
            </a:r>
            <a:r>
              <a:rPr lang="ru-RU" sz="1800" b="1" spc="9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микрорайона Климовск со стороны ж/д станции «Весенняя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 04.01.2024 в городском округе Подольск</a:t>
            </a:r>
            <a:endParaRPr lang="ru-RU" sz="18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444004"/>
            <a:ext cx="360934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spc="9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Технические причины </a:t>
            </a:r>
            <a:r>
              <a:rPr lang="ru-RU" sz="10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Попадание и накопление воздуха в подающем трубопроводе тепловой сети на «Производство», произошедшее в промежуток времени с 06:30 до 8:00 04.01.2024 во время работ по устранению утечки в месте срыва по резьбе дренажного шарового крана, вызвавшее в последствии: </a:t>
            </a:r>
          </a:p>
          <a:p>
            <a:pPr algn="just"/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Нарушение устойчивой работы (</a:t>
            </a:r>
            <a:r>
              <a:rPr lang="ru-RU" sz="10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помпаж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сетевого насоса №7 с ПЧ и его аварийное отключение.</a:t>
            </a:r>
          </a:p>
          <a:p>
            <a:pPr algn="just"/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Аварийное отключение водогрейного котла КВГМ-100 ст. №3 единственного работоспособного теплогенерирующего оборудования котельной.</a:t>
            </a:r>
          </a:p>
          <a:p>
            <a:pPr algn="just"/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Недопустимое повышение гидравлического сопротивления водяного тракта котла КВГМ-100 ст.№3 по причине скопления воздуха, </a:t>
            </a:r>
            <a:r>
              <a:rPr lang="ru-RU" sz="1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попавшего 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поверхности нагрева котла из подающего трубопровода тепловой </a:t>
            </a:r>
            <a:r>
              <a:rPr lang="ru-RU" sz="1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«Производство», в верхних точках его трубопроводов, приведшее к остановке циркуляции теплоносителя через котел.</a:t>
            </a:r>
          </a:p>
          <a:p>
            <a:pPr algn="just"/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Повышение давления, а также импульсы давления вследствие попадания воздуха и неустойчивой работы (</a:t>
            </a:r>
            <a:r>
              <a:rPr lang="ru-RU" sz="10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помпажа</a:t>
            </a:r>
            <a:r>
              <a:rPr lang="ru-RU" sz="1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насоса в обратных магистралях тепловых сетей до значений, приводящих к образованию порывов и утечек на тепловых сетях,  как на территории ЗАО «КСПЗ», так и за его пределами. </a:t>
            </a:r>
            <a:endParaRPr lang="ru-RU" sz="1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3573" y="2482047"/>
            <a:ext cx="5062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Организационные причины</a:t>
            </a:r>
            <a:r>
              <a:rPr lang="en-US" sz="9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 Ошибочные действия персонала ЗАО «КСПЗ» при устранении последствий технологического нарушения, вызванного повреждением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разгерметизацией трубопроводов тепловых сетей, усугубленных аварийным отключением котла КВГМ-100 № 3;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 Отсутствие у оперативного персонала ЗАО «КСПЗ», осуществляющего эксплуатацию и управление котельной и тепловыми сетями четких противоаварийных указаний, изложенных в инструкциях, планах ликвидации аварийных ситуаций или противоаварийных карточках;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Отсутствие у оперативного персонала котельной ЗАО «КСПЗ», не смотря на информационное письмо </a:t>
            </a:r>
            <a:r>
              <a:rPr lang="ru-RU" sz="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Ростехнадзора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дополнительных технических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организационных распоряжений по ведению режима и реагирования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внештатные ситуации в период праздничных дней и экстремально низких температур наружного воздуха;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Отсутствие у ЗАО «КСПЗ» достаточного количества квалифицированного и аттестованного в части эксплуатации котельного оборудования и тепловых сетей инженерно-технического персонала, который в силу своих должностных обязанностей должен был и мог бы возглавить с первых минут ликвидацию аварии;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Неудовлетворительная организация работы с персоналом ЗАО «КСПЗ», выразившаяся в отсутствии проведения противоаварийных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тренировок с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персоналом по действиям при локализации и ликвидации аварийных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ситуаций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условиях отрицательных температур наружного воздуха.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Неготовность резервных </a:t>
            </a:r>
            <a:r>
              <a:rPr lang="ru-RU" sz="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котлоагрегатов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котельной ЗАО «КСПЗ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 розжигу;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Непринятие персоналом котельной ЗАО «КСПЗ» мер по восстановлению номинального режима циркуляции сетевой воды, включению в работу сетевого насоса, повторному розжигу котла КВГМ-100 ст.№3 после завершения </a:t>
            </a:r>
            <a:r>
              <a:rPr lang="ru-RU" sz="9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обхода 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осмотра состояния оборудования котельной вследствие аварийного отключения котельного и насосного оборудования;</a:t>
            </a:r>
          </a:p>
          <a:p>
            <a:pPr algn="just"/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Непринятие персоналом котельной ЗАО «КСПЗ» мер по исключению замерзания воды в </a:t>
            </a:r>
            <a:r>
              <a:rPr lang="ru-RU" sz="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котлоагрегате</a:t>
            </a:r>
            <a:r>
              <a:rPr lang="ru-RU" sz="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после аварийного отключения</a:t>
            </a:r>
            <a:endParaRPr lang="ru-RU" sz="9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8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07504" y="1628800"/>
            <a:ext cx="8758366" cy="14254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Разрушение технического устройства (участок тепловой сети)          ДМУП «ЭКПО» по адресу: Московская область, г. Дзержинский, ул. 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Томилинская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в районе д. 14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99" y="2708920"/>
            <a:ext cx="2783229" cy="3387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03" y="4797152"/>
            <a:ext cx="3065285" cy="12961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7" y="2708920"/>
            <a:ext cx="2634917" cy="33843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99204" y="2603377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Последствия аварии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пострадало 4 человека, в зону ограничения теплоснабжения попало 32 жилых дома с общей численностью населения 8542 человек.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9204" y="3539830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 тепловой сети с утонением толщины основного металла трубопровода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критической величины с последующим разрывом.</a:t>
            </a:r>
          </a:p>
        </p:txBody>
      </p:sp>
    </p:spTree>
    <p:extLst>
      <p:ext uri="{BB962C8B-B14F-4D97-AF65-F5344CB8AC3E}">
        <p14:creationId xmlns:p14="http://schemas.microsoft.com/office/powerpoint/2010/main" val="400171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104848" y="1641467"/>
            <a:ext cx="9003656" cy="9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Разрушение технического устройства на ОПО («участок трубопровода тепловой сети Фрунзенского района г. Владимира» III класса опасности)               АО «ВКС» по адресу: г. Владимир, ул. Б. Нижегородская, ул. </a:t>
            </a:r>
            <a:r>
              <a:rPr lang="ru-RU" sz="18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Усти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-на-Лабе.</a:t>
            </a:r>
            <a:endParaRPr lang="ru-RU" sz="18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82955" y="2566065"/>
            <a:ext cx="3009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1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82955" y="2990562"/>
            <a:ext cx="3009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Организационные причины</a:t>
            </a:r>
            <a:r>
              <a:rPr lang="en-US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достаточный контроль со стороны АО «ВКС».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качественное выполнение работ по экспертизе промышленной безопасности, в результате чего не верно проведена </a:t>
            </a:r>
            <a:r>
              <a:rPr lang="ru-RU" sz="1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технического состояния и остаточного ресурса трубопровода.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89" y="2636912"/>
            <a:ext cx="2328043" cy="34563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55" y="4418500"/>
            <a:ext cx="3009213" cy="16532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2636912"/>
            <a:ext cx="3179922" cy="1686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4418500"/>
            <a:ext cx="3179922" cy="167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34911"/>
              </p:ext>
            </p:extLst>
          </p:nvPr>
        </p:nvGraphicFramePr>
        <p:xfrm>
          <a:off x="1829991" y="2777460"/>
          <a:ext cx="6027241" cy="40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70507" y="1577132"/>
            <a:ext cx="9174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None/>
            </a:pPr>
            <a:r>
              <a:rPr lang="ru-RU" altLang="ru-RU" sz="2400" b="1" dirty="0" smtClean="0">
                <a:latin typeface="+mj-lt"/>
              </a:rPr>
              <a:t>Сравнительные </a:t>
            </a:r>
            <a:r>
              <a:rPr lang="ru-RU" altLang="ru-RU" sz="2400" b="1" dirty="0">
                <a:latin typeface="+mj-lt"/>
              </a:rPr>
              <a:t>показатели </a:t>
            </a:r>
            <a:r>
              <a:rPr lang="ru-RU" altLang="ru-RU" sz="2400" b="1" dirty="0" smtClean="0">
                <a:latin typeface="+mj-lt"/>
              </a:rPr>
              <a:t>количества</a:t>
            </a:r>
            <a:br>
              <a:rPr lang="ru-RU" altLang="ru-RU" sz="2400" b="1" dirty="0" smtClean="0">
                <a:latin typeface="+mj-lt"/>
              </a:rPr>
            </a:br>
            <a:r>
              <a:rPr lang="ru-RU" altLang="ru-RU" sz="2400" b="1" dirty="0" smtClean="0">
                <a:latin typeface="+mj-lt"/>
              </a:rPr>
              <a:t>проведенных </a:t>
            </a:r>
            <a:r>
              <a:rPr lang="ru-RU" sz="2400" b="1" dirty="0" smtClean="0">
                <a:latin typeface="+mj-lt"/>
              </a:rPr>
              <a:t>проверок </a:t>
            </a:r>
            <a:r>
              <a:rPr lang="ru-RU" sz="2400" b="1" dirty="0">
                <a:latin typeface="+mj-lt"/>
              </a:rPr>
              <a:t>подконтрольных предприятий и организаций</a:t>
            </a:r>
            <a:endParaRPr lang="ru-RU" altLang="ru-RU" sz="2400" b="1" dirty="0"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 bwMode="auto">
          <a:xfrm>
            <a:off x="225200" y="1533228"/>
            <a:ext cx="8910637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400" b="1" dirty="0" smtClean="0">
                <a:effectLst/>
                <a:latin typeface="+mj-lt"/>
              </a:rPr>
              <a:t>Комиссии </a:t>
            </a:r>
            <a:r>
              <a:rPr lang="ru-RU" sz="2400" b="1" dirty="0">
                <a:effectLst/>
                <a:latin typeface="+mj-lt"/>
              </a:rPr>
              <a:t>по приемке в эксплуатацию </a:t>
            </a:r>
            <a:r>
              <a:rPr lang="ru-RU" sz="2400" b="1" dirty="0" smtClean="0">
                <a:effectLst/>
                <a:latin typeface="+mj-lt"/>
              </a:rPr>
              <a:t>оборудования, </a:t>
            </a:r>
            <a:r>
              <a:rPr lang="ru-RU" sz="2400" b="1" dirty="0" smtClean="0">
                <a:effectLst/>
              </a:rPr>
              <a:t>работающего </a:t>
            </a:r>
            <a:r>
              <a:rPr lang="ru-RU" sz="2400" b="1" dirty="0">
                <a:effectLst/>
              </a:rPr>
              <a:t>под давлением более 0,07 МПа или при температуре нагрева воды более 115°С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400" b="1" dirty="0">
              <a:effectLst/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8582"/>
              </p:ext>
            </p:extLst>
          </p:nvPr>
        </p:nvGraphicFramePr>
        <p:xfrm>
          <a:off x="1835696" y="2708920"/>
          <a:ext cx="6027241" cy="330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64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67083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/>
                <a:gridCol w="116582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32799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/>
                <a:gridCol w="128473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2215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55547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/>
                <a:gridCol w="1260203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Основные показатели контрольно-надзорной  деятельности                                     </a:t>
            </a:r>
            <a:r>
              <a:rPr lang="ru-RU" sz="2400" b="1" dirty="0" smtClean="0">
                <a:latin typeface="+mj-lt"/>
              </a:rPr>
              <a:t>за </a:t>
            </a:r>
            <a:r>
              <a:rPr lang="ru-RU" sz="2400" b="1" dirty="0" smtClean="0">
                <a:latin typeface="+mj-lt"/>
              </a:rPr>
              <a:t>2024 </a:t>
            </a:r>
            <a:r>
              <a:rPr lang="ru-RU" sz="2400" b="1" dirty="0" smtClean="0">
                <a:latin typeface="+mj-lt"/>
              </a:rPr>
              <a:t>год в сравнении с </a:t>
            </a:r>
            <a:r>
              <a:rPr lang="ru-RU" sz="2400" b="1" dirty="0" smtClean="0">
                <a:latin typeface="+mj-lt"/>
              </a:rPr>
              <a:t>2023 </a:t>
            </a:r>
            <a:r>
              <a:rPr lang="ru-RU" sz="2400" b="1" dirty="0" smtClean="0">
                <a:latin typeface="+mj-lt"/>
              </a:rPr>
              <a:t>годом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970</Words>
  <Application>Microsoft Office PowerPoint</Application>
  <PresentationFormat>Экран (4:3)</PresentationFormat>
  <Paragraphs>129</Paragraphs>
  <Slides>11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Мансуров Сергей Александрович</cp:lastModifiedBy>
  <cp:revision>265</cp:revision>
  <cp:lastPrinted>2017-10-25T08:43:20Z</cp:lastPrinted>
  <dcterms:created xsi:type="dcterms:W3CDTF">2017-03-17T18:41:59Z</dcterms:created>
  <dcterms:modified xsi:type="dcterms:W3CDTF">2025-03-10T09:01:23Z</dcterms:modified>
</cp:coreProperties>
</file>